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sldIdLst>
    <p:sldId id="257" r:id="rId5"/>
  </p:sldIdLst>
  <p:sldSz cx="10688638" cy="756285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41" userDrawn="1">
          <p15:clr>
            <a:srgbClr val="A4A3A4"/>
          </p15:clr>
        </p15:guide>
        <p15:guide id="3" pos="6474" userDrawn="1">
          <p15:clr>
            <a:srgbClr val="A4A3A4"/>
          </p15:clr>
        </p15:guide>
        <p15:guide id="4" orient="horz" pos="2382">
          <p15:clr>
            <a:srgbClr val="A4A3A4"/>
          </p15:clr>
        </p15:guide>
        <p15:guide id="5" orient="horz" pos="4491" userDrawn="1">
          <p15:clr>
            <a:srgbClr val="A4A3A4"/>
          </p15:clr>
        </p15:guide>
        <p15:guide id="6" orient="horz" pos="12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8E3"/>
    <a:srgbClr val="EA884D"/>
    <a:srgbClr val="B5B1A4"/>
    <a:srgbClr val="E36554"/>
    <a:srgbClr val="4CB589"/>
    <a:srgbClr val="9BC962"/>
    <a:srgbClr val="3D8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3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2208" y="91"/>
      </p:cViewPr>
      <p:guideLst>
        <p:guide pos="441"/>
        <p:guide pos="6474"/>
        <p:guide orient="horz" pos="2382"/>
        <p:guide orient="horz" pos="4491"/>
        <p:guide orient="horz" pos="12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o, Christian-GMOS" userId="86298888-5d11-4356-9f4f-8452f831ce8b" providerId="ADAL" clId="{29F98705-2B9F-4B73-9384-16AB1A85592F}"/>
    <pc:docChg chg="custSel modSld">
      <pc:chgData name="Artho, Christian-GMOS" userId="86298888-5d11-4356-9f4f-8452f831ce8b" providerId="ADAL" clId="{29F98705-2B9F-4B73-9384-16AB1A85592F}" dt="2026-01-28T08:23:09.031" v="419" actId="20577"/>
      <pc:docMkLst>
        <pc:docMk/>
      </pc:docMkLst>
      <pc:sldChg chg="modSp mod">
        <pc:chgData name="Artho, Christian-GMOS" userId="86298888-5d11-4356-9f4f-8452f831ce8b" providerId="ADAL" clId="{29F98705-2B9F-4B73-9384-16AB1A85592F}" dt="2026-01-28T08:23:09.031" v="419" actId="20577"/>
        <pc:sldMkLst>
          <pc:docMk/>
          <pc:sldMk cId="2267381113" sldId="257"/>
        </pc:sldMkLst>
        <pc:graphicFrameChg chg="modGraphic">
          <ac:chgData name="Artho, Christian-GMOS" userId="86298888-5d11-4356-9f4f-8452f831ce8b" providerId="ADAL" clId="{29F98705-2B9F-4B73-9384-16AB1A85592F}" dt="2026-01-28T08:23:09.031" v="419" actId="20577"/>
          <ac:graphicFrameMkLst>
            <pc:docMk/>
            <pc:sldMk cId="2267381113" sldId="257"/>
            <ac:graphicFrameMk id="174" creationId="{6C9C5FE7-B8A4-1A4D-B66B-059CF79B59B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0384F-569A-4CAB-BBC9-43D5489A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4805" y="7024634"/>
            <a:ext cx="2404944" cy="402652"/>
          </a:xfrm>
          <a:prstGeom prst="rect">
            <a:avLst/>
          </a:prstGeom>
        </p:spPr>
        <p:txBody>
          <a:bodyPr/>
          <a:lstStyle/>
          <a:p>
            <a:fld id="{8B2E2214-F40A-4AAB-B1B1-2B56782FBD9F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67CC9-ACFC-48DC-B6A3-4B9635D9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11E87-C9F0-401C-8FAD-1DD7EE58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</p:spPr>
        <p:txBody>
          <a:bodyPr/>
          <a:lstStyle/>
          <a:p>
            <a:fld id="{2581CD92-87ED-4866-A0A8-BAEEC87AD8B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316ECC-D020-4A73-BDF5-76F9082513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5400" y="2904728"/>
            <a:ext cx="8857839" cy="35921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E1E8D52-AE88-427E-95AA-AF481B70D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400" y="2310074"/>
            <a:ext cx="8857839" cy="1999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96" cap="all" baseline="0">
                <a:latin typeface="Maax" panose="02000506000000020003" pitchFamily="50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8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C1AF317-2B10-FA41-B836-35C5FB56E9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345" y="6992344"/>
            <a:ext cx="1876444" cy="2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100" indent="-252100" algn="l" defTabSz="1008400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3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34FC52C-3711-4BAA-8677-2AE0A9AEA054}"/>
              </a:ext>
            </a:extLst>
          </p:cNvPr>
          <p:cNvGrpSpPr/>
          <p:nvPr/>
        </p:nvGrpSpPr>
        <p:grpSpPr>
          <a:xfrm>
            <a:off x="-12894" y="974"/>
            <a:ext cx="10688637" cy="7562850"/>
            <a:chOff x="0" y="-22849"/>
            <a:chExt cx="10747325" cy="7600133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59554026-22C6-4AB8-B659-55A754985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22849"/>
              <a:ext cx="10747325" cy="7600133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B37DA786-195F-441B-A400-4521ABF56FED}"/>
                </a:ext>
              </a:extLst>
            </p:cNvPr>
            <p:cNvSpPr/>
            <p:nvPr/>
          </p:nvSpPr>
          <p:spPr>
            <a:xfrm>
              <a:off x="6711352" y="6625086"/>
              <a:ext cx="219973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6" name="Grafik 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3DA11BEA-9C9E-485D-B818-BE597BC03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947" y="6751158"/>
              <a:ext cx="2424093" cy="523604"/>
            </a:xfrm>
            <a:prstGeom prst="rect">
              <a:avLst/>
            </a:prstGeom>
          </p:spPr>
        </p:pic>
      </p:grpSp>
      <p:sp>
        <p:nvSpPr>
          <p:cNvPr id="155" name="Title 1">
            <a:extLst>
              <a:ext uri="{FF2B5EF4-FFF2-40B4-BE49-F238E27FC236}">
                <a16:creationId xmlns:a16="http://schemas.microsoft.com/office/drawing/2014/main" id="{3D658C4E-5C93-4E40-836C-3070736D02F2}"/>
              </a:ext>
            </a:extLst>
          </p:cNvPr>
          <p:cNvSpPr txBox="1">
            <a:spLocks/>
          </p:cNvSpPr>
          <p:nvPr/>
        </p:nvSpPr>
        <p:spPr>
          <a:xfrm>
            <a:off x="456806" y="547856"/>
            <a:ext cx="7544838" cy="689945"/>
          </a:xfrm>
          <a:prstGeom prst="rect">
            <a:avLst/>
          </a:prstGeom>
        </p:spPr>
        <p:txBody>
          <a:bodyPr/>
          <a:lstStyle>
            <a:lvl1pPr algn="l" defTabSz="1008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5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Menüplan</a:t>
            </a:r>
            <a:r>
              <a:rPr lang="en-US" sz="3600" spc="5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CH" sz="3600" b="1" spc="5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02.03.</a:t>
            </a:r>
            <a:r>
              <a:rPr lang="de-CH" sz="36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–06.03.26 KW 10</a:t>
            </a:r>
            <a:endParaRPr lang="en-US" sz="3600" spc="5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8" name="Rectangle 51">
            <a:extLst>
              <a:ext uri="{FF2B5EF4-FFF2-40B4-BE49-F238E27FC236}">
                <a16:creationId xmlns:a16="http://schemas.microsoft.com/office/drawing/2014/main" id="{1C2B3573-6267-774D-8E33-59AD889FCCDF}"/>
              </a:ext>
            </a:extLst>
          </p:cNvPr>
          <p:cNvSpPr/>
          <p:nvPr/>
        </p:nvSpPr>
        <p:spPr>
          <a:xfrm>
            <a:off x="746195" y="6723645"/>
            <a:ext cx="570988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 err="1">
                <a:latin typeface="Helvetica" panose="020B0604020202020204" pitchFamily="34" charset="0"/>
                <a:cs typeface="Helvetica" panose="020B0604020202020204" pitchFamily="34" charset="0"/>
              </a:rPr>
              <a:t>Vegetarisch</a:t>
            </a:r>
            <a:endParaRPr lang="en-US" sz="7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9" name="Rectangle 52">
            <a:extLst>
              <a:ext uri="{FF2B5EF4-FFF2-40B4-BE49-F238E27FC236}">
                <a16:creationId xmlns:a16="http://schemas.microsoft.com/office/drawing/2014/main" id="{7667D797-3F9C-2C40-88FA-2509A69794DC}"/>
              </a:ext>
            </a:extLst>
          </p:cNvPr>
          <p:cNvSpPr/>
          <p:nvPr/>
        </p:nvSpPr>
        <p:spPr>
          <a:xfrm>
            <a:off x="746195" y="6899434"/>
            <a:ext cx="412488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Helvetica" panose="020B0604020202020204" pitchFamily="34" charset="0"/>
                <a:cs typeface="Helvetica" panose="020B0604020202020204" pitchFamily="34" charset="0"/>
              </a:rPr>
              <a:t>Vegan</a:t>
            </a:r>
          </a:p>
        </p:txBody>
      </p:sp>
      <p:sp>
        <p:nvSpPr>
          <p:cNvPr id="120" name="Rectangle 53">
            <a:extLst>
              <a:ext uri="{FF2B5EF4-FFF2-40B4-BE49-F238E27FC236}">
                <a16:creationId xmlns:a16="http://schemas.microsoft.com/office/drawing/2014/main" id="{E5DA963E-4A2E-CC49-AB59-33109115FDAD}"/>
              </a:ext>
            </a:extLst>
          </p:cNvPr>
          <p:cNvSpPr/>
          <p:nvPr/>
        </p:nvSpPr>
        <p:spPr>
          <a:xfrm>
            <a:off x="1599347" y="6723645"/>
            <a:ext cx="593455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 err="1">
                <a:latin typeface="Helvetica" panose="020B0604020202020204" pitchFamily="34" charset="0"/>
                <a:cs typeface="Helvetica" panose="020B0604020202020204" pitchFamily="34" charset="0"/>
              </a:rPr>
              <a:t>Schaf</a:t>
            </a:r>
            <a:r>
              <a:rPr lang="en-US" sz="750" dirty="0">
                <a:latin typeface="Helvetica" panose="020B0604020202020204" pitchFamily="34" charset="0"/>
                <a:cs typeface="Helvetica" panose="020B0604020202020204" pitchFamily="34" charset="0"/>
              </a:rPr>
              <a:t> (CH)</a:t>
            </a:r>
          </a:p>
        </p:txBody>
      </p:sp>
      <p:sp>
        <p:nvSpPr>
          <p:cNvPr id="121" name="Rectangle 54">
            <a:extLst>
              <a:ext uri="{FF2B5EF4-FFF2-40B4-BE49-F238E27FC236}">
                <a16:creationId xmlns:a16="http://schemas.microsoft.com/office/drawing/2014/main" id="{9BA4AEDC-8980-6147-9BC3-427CAF5D471D}"/>
              </a:ext>
            </a:extLst>
          </p:cNvPr>
          <p:cNvSpPr/>
          <p:nvPr/>
        </p:nvSpPr>
        <p:spPr>
          <a:xfrm>
            <a:off x="1599347" y="6896716"/>
            <a:ext cx="62523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Helvetica" panose="020B0604020202020204" pitchFamily="34" charset="0"/>
                <a:cs typeface="Helvetica" panose="020B0604020202020204" pitchFamily="34" charset="0"/>
              </a:rPr>
              <a:t>Kalb (CH)</a:t>
            </a:r>
          </a:p>
        </p:txBody>
      </p:sp>
      <p:sp>
        <p:nvSpPr>
          <p:cNvPr id="122" name="Rectangle 55">
            <a:extLst>
              <a:ext uri="{FF2B5EF4-FFF2-40B4-BE49-F238E27FC236}">
                <a16:creationId xmlns:a16="http://schemas.microsoft.com/office/drawing/2014/main" id="{876FAC9D-D9F3-CA4B-B6E5-0E70B0B32D5B}"/>
              </a:ext>
            </a:extLst>
          </p:cNvPr>
          <p:cNvSpPr/>
          <p:nvPr/>
        </p:nvSpPr>
        <p:spPr>
          <a:xfrm>
            <a:off x="2461913" y="6723645"/>
            <a:ext cx="55803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Helvetica" panose="020B0604020202020204" pitchFamily="34" charset="0"/>
                <a:cs typeface="Helvetica" panose="020B0604020202020204" pitchFamily="34" charset="0"/>
              </a:rPr>
              <a:t>Rind (CH)</a:t>
            </a:r>
          </a:p>
        </p:txBody>
      </p:sp>
      <p:sp>
        <p:nvSpPr>
          <p:cNvPr id="123" name="Rectangle 56">
            <a:extLst>
              <a:ext uri="{FF2B5EF4-FFF2-40B4-BE49-F238E27FC236}">
                <a16:creationId xmlns:a16="http://schemas.microsoft.com/office/drawing/2014/main" id="{4096B719-AFF4-C540-B64C-5DB71A6A29CC}"/>
              </a:ext>
            </a:extLst>
          </p:cNvPr>
          <p:cNvSpPr/>
          <p:nvPr/>
        </p:nvSpPr>
        <p:spPr>
          <a:xfrm>
            <a:off x="2461914" y="6889427"/>
            <a:ext cx="728827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 err="1">
                <a:latin typeface="Helvetica" panose="020B0604020202020204" pitchFamily="34" charset="0"/>
                <a:cs typeface="Helvetica" panose="020B0604020202020204" pitchFamily="34" charset="0"/>
              </a:rPr>
              <a:t>Schwein</a:t>
            </a:r>
            <a:r>
              <a:rPr lang="en-US" sz="750" dirty="0">
                <a:latin typeface="Helvetica" panose="020B0604020202020204" pitchFamily="34" charset="0"/>
                <a:cs typeface="Helvetica" panose="020B0604020202020204" pitchFamily="34" charset="0"/>
              </a:rPr>
              <a:t> (CH)</a:t>
            </a:r>
          </a:p>
        </p:txBody>
      </p:sp>
      <p:sp>
        <p:nvSpPr>
          <p:cNvPr id="125" name="Rectangle 57">
            <a:extLst>
              <a:ext uri="{FF2B5EF4-FFF2-40B4-BE49-F238E27FC236}">
                <a16:creationId xmlns:a16="http://schemas.microsoft.com/office/drawing/2014/main" id="{51D3FCE1-3C7F-5741-B0E1-470A5641ED67}"/>
              </a:ext>
            </a:extLst>
          </p:cNvPr>
          <p:cNvSpPr/>
          <p:nvPr/>
        </p:nvSpPr>
        <p:spPr>
          <a:xfrm>
            <a:off x="3423000" y="6737860"/>
            <a:ext cx="453377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 err="1">
                <a:latin typeface="Helvetica" panose="020B0604020202020204" pitchFamily="34" charset="0"/>
                <a:cs typeface="Helvetica" panose="020B0604020202020204" pitchFamily="34" charset="0"/>
              </a:rPr>
              <a:t>Geflügel</a:t>
            </a:r>
            <a:endParaRPr lang="en-US" sz="7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6" name="Rectangle 59">
            <a:extLst>
              <a:ext uri="{FF2B5EF4-FFF2-40B4-BE49-F238E27FC236}">
                <a16:creationId xmlns:a16="http://schemas.microsoft.com/office/drawing/2014/main" id="{23983F42-7C14-E340-9790-D2467223D244}"/>
              </a:ext>
            </a:extLst>
          </p:cNvPr>
          <p:cNvSpPr/>
          <p:nvPr/>
        </p:nvSpPr>
        <p:spPr>
          <a:xfrm>
            <a:off x="4370829" y="6723645"/>
            <a:ext cx="1356321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Helvetica" panose="020B0604020202020204" pitchFamily="34" charset="0"/>
                <a:cs typeface="Helvetica" panose="020B0604020202020204" pitchFamily="34" charset="0"/>
              </a:rPr>
              <a:t>Fisch und </a:t>
            </a:r>
            <a:r>
              <a:rPr lang="en-US" sz="750" dirty="0" err="1">
                <a:latin typeface="Helvetica" panose="020B0604020202020204" pitchFamily="34" charset="0"/>
                <a:cs typeface="Helvetica" panose="020B0604020202020204" pitchFamily="34" charset="0"/>
              </a:rPr>
              <a:t>Krustentiere</a:t>
            </a:r>
            <a:r>
              <a:rPr lang="en-US" sz="750" dirty="0">
                <a:latin typeface="Helvetica" panose="020B0604020202020204" pitchFamily="34" charset="0"/>
                <a:cs typeface="Helvetica" panose="020B0604020202020204" pitchFamily="34" charset="0"/>
              </a:rPr>
              <a:t> (WWF)</a:t>
            </a:r>
          </a:p>
        </p:txBody>
      </p:sp>
      <p:sp>
        <p:nvSpPr>
          <p:cNvPr id="127" name="Rectangle 60">
            <a:extLst>
              <a:ext uri="{FF2B5EF4-FFF2-40B4-BE49-F238E27FC236}">
                <a16:creationId xmlns:a16="http://schemas.microsoft.com/office/drawing/2014/main" id="{C2BFAE1D-4DC8-F249-A57A-202C55CD510E}"/>
              </a:ext>
            </a:extLst>
          </p:cNvPr>
          <p:cNvSpPr/>
          <p:nvPr/>
        </p:nvSpPr>
        <p:spPr>
          <a:xfrm>
            <a:off x="4367654" y="6888699"/>
            <a:ext cx="1270949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Helvetica" panose="020B0604020202020204" pitchFamily="34" charset="0"/>
                <a:cs typeface="Helvetica" panose="020B0604020202020204" pitchFamily="34" charset="0"/>
              </a:rPr>
              <a:t>Bio (</a:t>
            </a:r>
            <a:r>
              <a:rPr lang="en-US" sz="750" dirty="0" err="1">
                <a:latin typeface="Helvetica" panose="020B0604020202020204" pitchFamily="34" charset="0"/>
                <a:cs typeface="Helvetica" panose="020B0604020202020204" pitchFamily="34" charset="0"/>
              </a:rPr>
              <a:t>Teilkomponenten</a:t>
            </a:r>
            <a:r>
              <a:rPr lang="en-US" sz="75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128" name="Rectangle 1036">
            <a:extLst>
              <a:ext uri="{FF2B5EF4-FFF2-40B4-BE49-F238E27FC236}">
                <a16:creationId xmlns:a16="http://schemas.microsoft.com/office/drawing/2014/main" id="{0719D0A2-F0CA-DB47-9A8D-28E694489C7C}"/>
              </a:ext>
            </a:extLst>
          </p:cNvPr>
          <p:cNvSpPr/>
          <p:nvPr/>
        </p:nvSpPr>
        <p:spPr>
          <a:xfrm>
            <a:off x="5784427" y="6888940"/>
            <a:ext cx="979896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 err="1">
                <a:latin typeface="Helvetica" panose="020B0604020202020204" pitchFamily="34" charset="0"/>
                <a:cs typeface="Helvetica" panose="020B0604020202020204" pitchFamily="34" charset="0"/>
              </a:rPr>
              <a:t>Allgemeine</a:t>
            </a:r>
            <a:r>
              <a:rPr lang="en-US" sz="750" dirty="0">
                <a:latin typeface="Helvetica" panose="020B0604020202020204" pitchFamily="34" charset="0"/>
                <a:cs typeface="Helvetica" panose="020B0604020202020204" pitchFamily="34" charset="0"/>
              </a:rPr>
              <a:t> Info</a:t>
            </a:r>
          </a:p>
        </p:txBody>
      </p:sp>
      <p:sp>
        <p:nvSpPr>
          <p:cNvPr id="129" name="Rectangle 58">
            <a:extLst>
              <a:ext uri="{FF2B5EF4-FFF2-40B4-BE49-F238E27FC236}">
                <a16:creationId xmlns:a16="http://schemas.microsoft.com/office/drawing/2014/main" id="{D82F7A5B-F734-BB49-AECB-4F352A695F43}"/>
              </a:ext>
            </a:extLst>
          </p:cNvPr>
          <p:cNvSpPr/>
          <p:nvPr/>
        </p:nvSpPr>
        <p:spPr>
          <a:xfrm>
            <a:off x="3426175" y="6903956"/>
            <a:ext cx="672370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Helvetica" panose="020B0604020202020204" pitchFamily="34" charset="0"/>
                <a:cs typeface="Helvetica" panose="020B0604020202020204" pitchFamily="34" charset="0"/>
              </a:rPr>
              <a:t>Wild (CH/A)</a:t>
            </a:r>
          </a:p>
        </p:txBody>
      </p:sp>
      <p:graphicFrame>
        <p:nvGraphicFramePr>
          <p:cNvPr id="174" name="Content Placeholder 4">
            <a:extLst>
              <a:ext uri="{FF2B5EF4-FFF2-40B4-BE49-F238E27FC236}">
                <a16:creationId xmlns:a16="http://schemas.microsoft.com/office/drawing/2014/main" id="{6C9C5FE7-B8A4-1A4D-B66B-059CF79B5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355139"/>
              </p:ext>
            </p:extLst>
          </p:nvPr>
        </p:nvGraphicFramePr>
        <p:xfrm>
          <a:off x="499722" y="1621276"/>
          <a:ext cx="9648990" cy="4993220"/>
        </p:xfrm>
        <a:graphic>
          <a:graphicData uri="http://schemas.openxmlformats.org/drawingml/2006/table">
            <a:tbl>
              <a:tblPr firstRow="1" lastCol="1" bandRow="1">
                <a:solidFill>
                  <a:srgbClr val="FFFFFF">
                    <a:alpha val="50196"/>
                  </a:srgbClr>
                </a:solidFill>
                <a:effectLst/>
                <a:tableStyleId>{5C22544A-7EE6-4342-B048-85BDC9FD1C3A}</a:tableStyleId>
              </a:tblPr>
              <a:tblGrid>
                <a:gridCol w="446300">
                  <a:extLst>
                    <a:ext uri="{9D8B030D-6E8A-4147-A177-3AD203B41FA5}">
                      <a16:colId xmlns:a16="http://schemas.microsoft.com/office/drawing/2014/main" val="767734040"/>
                    </a:ext>
                  </a:extLst>
                </a:gridCol>
                <a:gridCol w="1847744">
                  <a:extLst>
                    <a:ext uri="{9D8B030D-6E8A-4147-A177-3AD203B41FA5}">
                      <a16:colId xmlns:a16="http://schemas.microsoft.com/office/drawing/2014/main" val="1877421890"/>
                    </a:ext>
                  </a:extLst>
                </a:gridCol>
                <a:gridCol w="475848">
                  <a:extLst>
                    <a:ext uri="{9D8B030D-6E8A-4147-A177-3AD203B41FA5}">
                      <a16:colId xmlns:a16="http://schemas.microsoft.com/office/drawing/2014/main" val="2347499734"/>
                    </a:ext>
                  </a:extLst>
                </a:gridCol>
                <a:gridCol w="1830978">
                  <a:extLst>
                    <a:ext uri="{9D8B030D-6E8A-4147-A177-3AD203B41FA5}">
                      <a16:colId xmlns:a16="http://schemas.microsoft.com/office/drawing/2014/main" val="1192260282"/>
                    </a:ext>
                  </a:extLst>
                </a:gridCol>
                <a:gridCol w="486192">
                  <a:extLst>
                    <a:ext uri="{9D8B030D-6E8A-4147-A177-3AD203B41FA5}">
                      <a16:colId xmlns:a16="http://schemas.microsoft.com/office/drawing/2014/main" val="1114389293"/>
                    </a:ext>
                  </a:extLst>
                </a:gridCol>
                <a:gridCol w="1830977">
                  <a:extLst>
                    <a:ext uri="{9D8B030D-6E8A-4147-A177-3AD203B41FA5}">
                      <a16:colId xmlns:a16="http://schemas.microsoft.com/office/drawing/2014/main" val="3822871442"/>
                    </a:ext>
                  </a:extLst>
                </a:gridCol>
                <a:gridCol w="434471">
                  <a:extLst>
                    <a:ext uri="{9D8B030D-6E8A-4147-A177-3AD203B41FA5}">
                      <a16:colId xmlns:a16="http://schemas.microsoft.com/office/drawing/2014/main" val="2208229240"/>
                    </a:ext>
                  </a:extLst>
                </a:gridCol>
                <a:gridCol w="1830978">
                  <a:extLst>
                    <a:ext uri="{9D8B030D-6E8A-4147-A177-3AD203B41FA5}">
                      <a16:colId xmlns:a16="http://schemas.microsoft.com/office/drawing/2014/main" val="951093814"/>
                    </a:ext>
                  </a:extLst>
                </a:gridCol>
                <a:gridCol w="465502">
                  <a:extLst>
                    <a:ext uri="{9D8B030D-6E8A-4147-A177-3AD203B41FA5}">
                      <a16:colId xmlns:a16="http://schemas.microsoft.com/office/drawing/2014/main" val="722057656"/>
                    </a:ext>
                  </a:extLst>
                </a:gridCol>
              </a:tblGrid>
              <a:tr h="622346">
                <a:tc>
                  <a:txBody>
                    <a:bodyPr/>
                    <a:lstStyle/>
                    <a:p>
                      <a:pPr marL="0" marR="0" lvl="0" indent="0" algn="l" defTabSz="1008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101499" marT="50750" marB="50750" vert="vert27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spc="20" baseline="0" dirty="0">
                          <a:solidFill>
                            <a:srgbClr val="EA884D"/>
                          </a:solidFill>
                          <a:latin typeface="Syntax Com Roman" panose="020D0502030503020204" pitchFamily="34" charset="77"/>
                        </a:rPr>
                        <a:t>MITTAGS-MENÜ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rgbClr val="EA884D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inkl. Suppe,</a:t>
                      </a:r>
                      <a:r>
                        <a:rPr lang="de-DE" sz="700" b="0" kern="1200" spc="20" baseline="0" dirty="0">
                          <a:solidFill>
                            <a:srgbClr val="EA884D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0" kern="1200" spc="20" dirty="0">
                          <a:solidFill>
                            <a:srgbClr val="EA884D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Salat ,1dl Getränk,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rgbClr val="EA884D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Tagesdessert im Glas oder Frucht</a:t>
                      </a:r>
                      <a:endParaRPr lang="en-US" sz="700" b="0" kern="1200" spc="20" dirty="0">
                        <a:solidFill>
                          <a:srgbClr val="EA884D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96180" marR="96180" marT="48090" marB="480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rgbClr val="6CBB7B"/>
                        </a:solidFill>
                        <a:latin typeface="Ourense Brush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spc="20" baseline="0" dirty="0">
                          <a:solidFill>
                            <a:srgbClr val="EA884D"/>
                          </a:solidFill>
                          <a:latin typeface="Syntax Com Roman" panose="020D0502030503020204" pitchFamily="34" charset="77"/>
                        </a:rPr>
                        <a:t>MITTAGS-HIT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rgbClr val="EA884D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inkl. 3dl Getränk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rgbClr val="EA884D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mit Suppe,</a:t>
                      </a:r>
                      <a:r>
                        <a:rPr lang="de-DE" sz="700" b="0" kern="1200" spc="20" baseline="0" dirty="0">
                          <a:solidFill>
                            <a:srgbClr val="EA884D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0" kern="1200" spc="20" dirty="0">
                          <a:solidFill>
                            <a:srgbClr val="EA884D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Salat, Tagesdessert im Glas oder Frucht</a:t>
                      </a:r>
                    </a:p>
                  </a:txBody>
                  <a:tcPr marL="96180" marR="96180" marT="48090" marB="480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rgbClr val="6CBB7B"/>
                        </a:solidFill>
                        <a:latin typeface="Ourense Brush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spc="20" baseline="0" dirty="0">
                          <a:solidFill>
                            <a:srgbClr val="EA884D"/>
                          </a:solidFill>
                          <a:latin typeface="Syntax Com Roman" panose="020D0502030503020204" pitchFamily="34" charset="77"/>
                        </a:rPr>
                        <a:t>GRILL HIT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70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EA884D"/>
                          </a:solidFill>
                          <a:effectLst/>
                          <a:uLnTx/>
                          <a:uFillTx/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inkl. Suppe, Salat, 1dl Getränk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70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EA884D"/>
                          </a:solidFill>
                          <a:effectLst/>
                          <a:uLnTx/>
                          <a:uFillTx/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Tagesdessert im Glas oder Frucht</a:t>
                      </a:r>
                      <a:endParaRPr lang="en-US" sz="700" b="1" spc="20" baseline="0" dirty="0">
                        <a:solidFill>
                          <a:srgbClr val="EA884D"/>
                        </a:solidFill>
                        <a:latin typeface="Syntax Com Roman" panose="020D0502030503020204" pitchFamily="34" charset="77"/>
                      </a:endParaRPr>
                    </a:p>
                  </a:txBody>
                  <a:tcPr marL="96180" marR="96180" marT="48090" marB="480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rgbClr val="6CBB7B"/>
                        </a:solidFill>
                        <a:latin typeface="Ourense Brush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spc="20" baseline="0" dirty="0">
                          <a:solidFill>
                            <a:srgbClr val="EA884D"/>
                          </a:solidFill>
                          <a:latin typeface="Syntax Com Roman" panose="020D0502030503020204" pitchFamily="34" charset="77"/>
                        </a:rPr>
                        <a:t>BUFFET</a:t>
                      </a:r>
                    </a:p>
                  </a:txBody>
                  <a:tcPr marL="96180" marR="96180" marT="48090" marB="480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rgbClr val="6CBB7B"/>
                        </a:solidFill>
                        <a:latin typeface="Ourense Brush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639137"/>
                  </a:ext>
                </a:extLst>
              </a:tr>
              <a:tr h="83902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i="0" spc="20" baseline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Montag</a:t>
                      </a:r>
                      <a:endParaRPr lang="en-US" sz="800" b="1" i="0" spc="20" baseline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01499" marR="101499" marT="50750" marB="5075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CH" sz="8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Rindsgeschnetzeltes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CH" sz="800" b="0" i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Mit getrockneten Tomaten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CH" sz="800" b="0" i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Dazu Teigwaren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CH" sz="800" b="0" i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Und Zucchetti</a:t>
                      </a: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10.00 / Extern 13.40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Schupfnudelpfanne</a:t>
                      </a:r>
                      <a:endParaRPr lang="en-US" sz="800" b="1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Mit </a:t>
                      </a:r>
                      <a:r>
                        <a:rPr lang="en-US" sz="800" kern="1200" spc="20" dirty="0" err="1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frischem</a:t>
                      </a:r>
                      <a:r>
                        <a:rPr lang="en-US" sz="80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spc="20" dirty="0" err="1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Gartengemüse</a:t>
                      </a:r>
                      <a:endParaRPr lang="en-US" sz="800" kern="1200" spc="2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An </a:t>
                      </a:r>
                      <a:r>
                        <a:rPr lang="en-US" sz="800" kern="1200" spc="20" dirty="0" err="1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Frischkäse</a:t>
                      </a:r>
                      <a:r>
                        <a:rPr lang="en-US" sz="80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-Sauce</a:t>
                      </a:r>
                      <a:endParaRPr lang="de-CH" sz="800" kern="1200" spc="2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kern="1200" spc="2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11.50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800" kern="1200" spc="2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i="0" spc="20" baseline="0" dirty="0" err="1">
                          <a:latin typeface="Syntax Com" panose="020D0502030503020204" pitchFamily="34" charset="77"/>
                        </a:rPr>
                        <a:t>Rindspfeffersteak</a:t>
                      </a:r>
                      <a:endParaRPr lang="en-US" sz="800" b="1" i="0" spc="20" baseline="0" dirty="0">
                        <a:latin typeface="Syntax Com" panose="020D0502030503020204" pitchFamily="34" charset="77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mit Kräuterbutter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dazu Pommes frites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und Rüebli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17.10 / Extern 20.50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800" b="1" i="0" spc="20" baseline="0" dirty="0" err="1">
                          <a:latin typeface="Syntax Com" panose="020D0502030503020204" pitchFamily="34" charset="77"/>
                        </a:rPr>
                        <a:t>Migusto</a:t>
                      </a:r>
                      <a:r>
                        <a:rPr lang="de-CH" sz="800" b="1" i="0" spc="20" baseline="0" dirty="0">
                          <a:latin typeface="Syntax Com" panose="020D0502030503020204" pitchFamily="34" charset="77"/>
                        </a:rPr>
                        <a:t> Buffet</a:t>
                      </a: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2.60 / Extern 3.40 (pro 100g)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60014"/>
                  </a:ext>
                </a:extLst>
              </a:tr>
              <a:tr h="85374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i="0" spc="20" baseline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Dienstag</a:t>
                      </a:r>
                      <a:endParaRPr lang="en-US" sz="800" b="1" i="0" spc="20" baseline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01499" marR="101499" marT="50750" marB="5075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Fleischkäse</a:t>
                      </a:r>
                      <a:r>
                        <a:rPr lang="en-US" sz="8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Cordon Bleu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CH" sz="8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mit Zitronenschnitz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CH" sz="8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dazu Country Cuts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CH" sz="8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und Rüebli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10.00 / Extern 13.40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Tortang</a:t>
                      </a:r>
                      <a:r>
                        <a:rPr lang="en-US" sz="8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talong</a:t>
                      </a:r>
                      <a:endParaRPr lang="en-US" sz="800" b="1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Gebratene Aubergine im Ei-Mantel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An Sweet-</a:t>
                      </a:r>
                      <a:r>
                        <a:rPr lang="de-CH" sz="800" kern="1200" spc="20" dirty="0" err="1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Chilli</a:t>
                      </a:r>
                      <a:r>
                        <a:rPr lang="de-CH" sz="80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 Sauce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Dazu Reis mit Erbsen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kern="1200" spc="2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11.50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800" kern="1200" spc="2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i="0" spc="20" baseline="0" dirty="0" err="1">
                          <a:latin typeface="Syntax Com" panose="020D0502030503020204" pitchFamily="34" charset="77"/>
                        </a:rPr>
                        <a:t>Rindspfeffersteak</a:t>
                      </a:r>
                      <a:endParaRPr lang="en-US" sz="800" b="1" i="0" spc="20" baseline="0" dirty="0">
                        <a:latin typeface="Syntax Com" panose="020D0502030503020204" pitchFamily="34" charset="77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mit Kräuterbutter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dazu Pommes frites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und Rüebli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17.10 / Extern 20.50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800" b="1" i="0" spc="20" baseline="0" dirty="0" err="1">
                          <a:latin typeface="Syntax Com" panose="020D0502030503020204" pitchFamily="34" charset="77"/>
                        </a:rPr>
                        <a:t>Migusto</a:t>
                      </a:r>
                      <a:r>
                        <a:rPr lang="de-CH" sz="800" b="1" i="0" spc="20" baseline="0" dirty="0">
                          <a:latin typeface="Syntax Com" panose="020D0502030503020204" pitchFamily="34" charset="77"/>
                        </a:rPr>
                        <a:t> Buffet</a:t>
                      </a: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2.60 / Extern 3.40 (pro 100g)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190575"/>
                  </a:ext>
                </a:extLst>
              </a:tr>
              <a:tr h="82430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i="0" spc="20" baseline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Mittwoch</a:t>
                      </a:r>
                      <a:endParaRPr lang="en-US" sz="800" b="1" i="0" spc="20" baseline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01499" marR="101499" marT="50750" marB="5075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CH" sz="8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Pouletbrust</a:t>
                      </a:r>
                      <a:endParaRPr lang="de-CH" sz="800" b="1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CH" sz="8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an grüner Thaicurry Sauce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CH" sz="8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mit Wildreis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CH" sz="8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und Broccoli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10.00 / Extern 13.40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Vegi-</a:t>
                      </a:r>
                      <a:r>
                        <a:rPr lang="en-US" sz="8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Weizen</a:t>
                      </a:r>
                      <a:r>
                        <a:rPr lang="en-US" sz="8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Pops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an </a:t>
                      </a:r>
                      <a:r>
                        <a:rPr lang="en-US" sz="800" kern="1200" spc="20" baseline="0" dirty="0" err="1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Haussauce</a:t>
                      </a:r>
                      <a:endParaRPr lang="en-US" sz="80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Mit </a:t>
                      </a:r>
                      <a:r>
                        <a:rPr lang="en-US" sz="800" kern="1200" spc="20" baseline="0" dirty="0" err="1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Gemüse</a:t>
                      </a:r>
                      <a:r>
                        <a:rPr lang="en-US" sz="80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-Couscous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spc="2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spc="2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11.50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i="0" spc="20" baseline="0" dirty="0">
                          <a:latin typeface="Syntax Com" panose="020D0502030503020204" pitchFamily="34" charset="77"/>
                        </a:rPr>
                        <a:t>Curry-</a:t>
                      </a:r>
                      <a:r>
                        <a:rPr lang="en-US" sz="800" b="1" i="0" spc="20" baseline="0" dirty="0" err="1">
                          <a:latin typeface="Syntax Com" panose="020D0502030503020204" pitchFamily="34" charset="77"/>
                        </a:rPr>
                        <a:t>Kalbschnitzel</a:t>
                      </a:r>
                      <a:endParaRPr lang="en-US" sz="800" b="1" i="0" spc="20" baseline="0" dirty="0">
                        <a:latin typeface="Syntax Com" panose="020D0502030503020204" pitchFamily="34" charset="77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0" i="0" spc="20" baseline="0" dirty="0">
                          <a:latin typeface="Syntax Com" panose="020D0502030503020204" pitchFamily="34" charset="77"/>
                        </a:rPr>
                        <a:t>An </a:t>
                      </a:r>
                      <a:r>
                        <a:rPr lang="en-US" sz="800" b="0" i="0" spc="20" baseline="0" dirty="0" err="1">
                          <a:latin typeface="Syntax Com" panose="020D0502030503020204" pitchFamily="34" charset="77"/>
                        </a:rPr>
                        <a:t>Currysauce</a:t>
                      </a:r>
                      <a:endParaRPr lang="en-US" sz="800" b="0" i="0" spc="20" baseline="0" dirty="0">
                        <a:latin typeface="Syntax Com" panose="020D0502030503020204" pitchFamily="34" charset="77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dazu Teigwaren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und</a:t>
                      </a:r>
                      <a:r>
                        <a:rPr lang="de-DE" sz="800" b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 Blumenkohl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17.10 / Extern 20.50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800" b="1" i="0" spc="20" baseline="0" dirty="0">
                          <a:latin typeface="Syntax Com" panose="020D0502030503020204" pitchFamily="34" charset="77"/>
                        </a:rPr>
                        <a:t>Burger</a:t>
                      </a:r>
                      <a:r>
                        <a:rPr lang="en-US" sz="800" b="1" i="0" spc="20" baseline="0" dirty="0">
                          <a:latin typeface="Syntax Com" panose="020D0502030503020204" pitchFamily="34" charset="77"/>
                        </a:rPr>
                        <a:t> Buffet</a:t>
                      </a: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2.60 / Extern 3.40 (pro 100g)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944840"/>
                  </a:ext>
                </a:extLst>
              </a:tr>
              <a:tr h="9154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i="0" spc="20" baseline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Donnerstag</a:t>
                      </a:r>
                      <a:endParaRPr lang="en-US" sz="800" b="1" i="0" spc="20" baseline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01499" marR="101499" marT="50750" marB="5075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Spaghetti </a:t>
                      </a:r>
                      <a:r>
                        <a:rPr lang="de-DE" sz="8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Bolognaise</a:t>
                      </a:r>
                      <a:endParaRPr lang="de-DE" sz="800" b="1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Pasta an Rindfleischsauce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mit Tomaten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und Reibkäse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10.00 / Extern 13.40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Waldpilz</a:t>
                      </a:r>
                      <a:r>
                        <a:rPr lang="en-US" sz="8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-Ragout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Mit gemischten Pilzen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An Kräutersauce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Im Reisring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kern="1200" spc="2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11.50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800" kern="1200" spc="2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i="0" spc="20" baseline="0" dirty="0">
                          <a:latin typeface="Syntax Com" panose="020D0502030503020204" pitchFamily="34" charset="77"/>
                        </a:rPr>
                        <a:t>Curry-</a:t>
                      </a:r>
                      <a:r>
                        <a:rPr lang="en-US" sz="800" b="1" i="0" spc="20" baseline="0" dirty="0" err="1">
                          <a:latin typeface="Syntax Com" panose="020D0502030503020204" pitchFamily="34" charset="77"/>
                        </a:rPr>
                        <a:t>Kalbschnitzel</a:t>
                      </a:r>
                      <a:endParaRPr lang="en-US" sz="800" b="1" i="0" spc="20" baseline="0" dirty="0">
                        <a:latin typeface="Syntax Com" panose="020D0502030503020204" pitchFamily="34" charset="77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0" i="0" spc="20" baseline="0" dirty="0">
                          <a:latin typeface="Syntax Com" panose="020D0502030503020204" pitchFamily="34" charset="77"/>
                        </a:rPr>
                        <a:t>An </a:t>
                      </a:r>
                      <a:r>
                        <a:rPr lang="en-US" sz="800" b="0" i="0" spc="20" baseline="0" dirty="0" err="1">
                          <a:latin typeface="Syntax Com" panose="020D0502030503020204" pitchFamily="34" charset="77"/>
                        </a:rPr>
                        <a:t>Currysauce</a:t>
                      </a:r>
                      <a:endParaRPr lang="en-US" sz="800" b="0" i="0" spc="20" baseline="0" dirty="0">
                        <a:latin typeface="Syntax Com" panose="020D0502030503020204" pitchFamily="34" charset="77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dazu Teigwaren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und</a:t>
                      </a:r>
                      <a:r>
                        <a:rPr lang="de-DE" sz="800" b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 Blumenkohl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17.10 / Extern 20.50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800" b="1" i="0" spc="20" baseline="0" dirty="0">
                          <a:latin typeface="Syntax Com" panose="020D0502030503020204" pitchFamily="34" charset="77"/>
                        </a:rPr>
                        <a:t>Vegi Buffet</a:t>
                      </a: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2.60 / Extern 3.40 (pro 100g)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629614"/>
                  </a:ext>
                </a:extLst>
              </a:tr>
              <a:tr h="88786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i="0" spc="2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Freitag</a:t>
                      </a:r>
                    </a:p>
                  </a:txBody>
                  <a:tcPr marL="101499" marR="101499" marT="50750" marB="5075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Lamm-Gigot </a:t>
                      </a:r>
                      <a:r>
                        <a:rPr lang="en-US" sz="8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geschmort</a:t>
                      </a:r>
                      <a:endParaRPr lang="en-US" sz="800" b="1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CH" sz="8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An Rosmarinjus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CH" sz="8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Mit Butternudeln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CH" sz="8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Und Ofenpeperoni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10.00 / Extern 13.40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Gnocchi al gorgonzola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Mit Gorgonzola-Crème Sauce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Dazu </a:t>
                      </a:r>
                      <a:r>
                        <a:rPr lang="en-US" sz="800" b="0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frischer</a:t>
                      </a:r>
                      <a:r>
                        <a:rPr lang="en-US" sz="8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0" i="0" kern="1200" spc="20" baseline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Blattspinat</a:t>
                      </a:r>
                      <a:endParaRPr lang="en-US" sz="800" b="0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800" kern="1200" spc="2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spc="2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11.50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i="0" spc="20" baseline="0" dirty="0" err="1">
                          <a:latin typeface="Syntax Com" panose="020D0502030503020204" pitchFamily="34" charset="77"/>
                        </a:rPr>
                        <a:t>Olmabratwurst</a:t>
                      </a:r>
                      <a:endParaRPr lang="en-US" sz="800" b="1" i="0" spc="20" baseline="0" dirty="0">
                        <a:latin typeface="Syntax Com" panose="020D0502030503020204" pitchFamily="34" charset="77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0" i="0" kern="1200" spc="20" baseline="0" dirty="0">
                          <a:solidFill>
                            <a:schemeClr val="tx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an </a:t>
                      </a:r>
                      <a:r>
                        <a:rPr lang="en-US" sz="800" b="0" i="0" kern="1200" spc="20" baseline="0" dirty="0" err="1">
                          <a:solidFill>
                            <a:schemeClr val="tx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Zwiebel</a:t>
                      </a:r>
                      <a:r>
                        <a:rPr lang="en-US" sz="800" b="0" i="0" kern="1200" spc="20" baseline="0" dirty="0">
                          <a:solidFill>
                            <a:schemeClr val="tx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800" b="0" i="0" kern="1200" spc="20" baseline="0" dirty="0" err="1">
                          <a:solidFill>
                            <a:schemeClr val="tx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oder</a:t>
                      </a:r>
                      <a:r>
                        <a:rPr lang="en-US" sz="800" b="0" i="0" kern="1200" spc="20" baseline="0" dirty="0">
                          <a:solidFill>
                            <a:schemeClr val="tx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0" i="0" kern="1200" spc="20" baseline="0" dirty="0" err="1">
                          <a:solidFill>
                            <a:schemeClr val="tx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Currysauce</a:t>
                      </a:r>
                      <a:endParaRPr lang="en-US" sz="800" b="0" i="0" kern="1200" spc="20" baseline="0" dirty="0">
                        <a:solidFill>
                          <a:schemeClr val="tx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0" i="0" kern="1200" spc="20" baseline="0" dirty="0" err="1">
                          <a:solidFill>
                            <a:schemeClr val="tx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dazu</a:t>
                      </a:r>
                      <a:r>
                        <a:rPr lang="en-US" sz="800" b="0" i="0" kern="1200" spc="20" baseline="0" dirty="0">
                          <a:solidFill>
                            <a:schemeClr val="tx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Pommes frites</a:t>
                      </a: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10.90 / Extern 12.90</a:t>
                      </a:r>
                      <a:endParaRPr lang="en-US" sz="800" b="1" i="0" spc="20" baseline="0" dirty="0">
                        <a:latin typeface="Syntax Com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800" b="1" i="0" spc="20" baseline="0" dirty="0">
                          <a:latin typeface="Syntax Com" panose="020D0502030503020204" pitchFamily="34" charset="77"/>
                        </a:rPr>
                        <a:t>Fisch Buffet</a:t>
                      </a: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2.60 / Extern 3.40 (pro 100g)</a:t>
                      </a:r>
                      <a:endParaRPr lang="en-US" sz="8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48421"/>
                  </a:ext>
                </a:extLst>
              </a:tr>
            </a:tbl>
          </a:graphicData>
        </a:graphic>
      </p:graphicFrame>
      <p:pic>
        <p:nvPicPr>
          <p:cNvPr id="5" name="Graphic 41">
            <a:extLst>
              <a:ext uri="{FF2B5EF4-FFF2-40B4-BE49-F238E27FC236}">
                <a16:creationId xmlns:a16="http://schemas.microsoft.com/office/drawing/2014/main" id="{F5C85C67-E7A2-7079-C1C8-7BBDE0EC78C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2114" y="6862027"/>
            <a:ext cx="148134" cy="148134"/>
          </a:xfrm>
          <a:prstGeom prst="rect">
            <a:avLst/>
          </a:prstGeom>
        </p:spPr>
      </p:pic>
      <p:pic>
        <p:nvPicPr>
          <p:cNvPr id="18" name="Graphic 42">
            <a:extLst>
              <a:ext uri="{FF2B5EF4-FFF2-40B4-BE49-F238E27FC236}">
                <a16:creationId xmlns:a16="http://schemas.microsoft.com/office/drawing/2014/main" id="{6EBE732C-9314-235A-55F7-70B1208A164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2985" y="6717169"/>
            <a:ext cx="296226" cy="98742"/>
          </a:xfrm>
          <a:prstGeom prst="rect">
            <a:avLst/>
          </a:prstGeom>
        </p:spPr>
      </p:pic>
      <p:pic>
        <p:nvPicPr>
          <p:cNvPr id="19" name="Graphic 43">
            <a:extLst>
              <a:ext uri="{FF2B5EF4-FFF2-40B4-BE49-F238E27FC236}">
                <a16:creationId xmlns:a16="http://schemas.microsoft.com/office/drawing/2014/main" id="{8500C055-E945-CC73-B1A2-2CF13AC6ADA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26402" y="6679490"/>
            <a:ext cx="148621" cy="19533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AFCBF4A-0670-0A0E-1EB6-1694694DF24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09701" y="6694187"/>
            <a:ext cx="221520" cy="145737"/>
          </a:xfrm>
          <a:prstGeom prst="rect">
            <a:avLst/>
          </a:prstGeom>
        </p:spPr>
      </p:pic>
      <p:pic>
        <p:nvPicPr>
          <p:cNvPr id="21" name="Graphic 45">
            <a:extLst>
              <a:ext uri="{FF2B5EF4-FFF2-40B4-BE49-F238E27FC236}">
                <a16:creationId xmlns:a16="http://schemas.microsoft.com/office/drawing/2014/main" id="{E248E4E9-A51D-4E5B-3846-3A949CE1CF6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74973" y="6706619"/>
            <a:ext cx="189435" cy="135311"/>
          </a:xfrm>
          <a:prstGeom prst="rect">
            <a:avLst/>
          </a:prstGeom>
        </p:spPr>
      </p:pic>
      <p:pic>
        <p:nvPicPr>
          <p:cNvPr id="22" name="Graphic 46">
            <a:extLst>
              <a:ext uri="{FF2B5EF4-FFF2-40B4-BE49-F238E27FC236}">
                <a16:creationId xmlns:a16="http://schemas.microsoft.com/office/drawing/2014/main" id="{571BAD59-D9E6-2C4F-FEBA-3524059B7EB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12188" y="6878364"/>
            <a:ext cx="221519" cy="115440"/>
          </a:xfrm>
          <a:prstGeom prst="rect">
            <a:avLst/>
          </a:prstGeom>
        </p:spPr>
      </p:pic>
      <p:pic>
        <p:nvPicPr>
          <p:cNvPr id="23" name="Graphic 49">
            <a:extLst>
              <a:ext uri="{FF2B5EF4-FFF2-40B4-BE49-F238E27FC236}">
                <a16:creationId xmlns:a16="http://schemas.microsoft.com/office/drawing/2014/main" id="{F56FE0C3-42FB-6408-E5FC-44DC2E0D13D3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43301" y="6833907"/>
            <a:ext cx="148622" cy="204355"/>
          </a:xfrm>
          <a:prstGeom prst="rect">
            <a:avLst/>
          </a:prstGeom>
        </p:spPr>
      </p:pic>
      <p:pic>
        <p:nvPicPr>
          <p:cNvPr id="24" name="Graphic 50">
            <a:extLst>
              <a:ext uri="{FF2B5EF4-FFF2-40B4-BE49-F238E27FC236}">
                <a16:creationId xmlns:a16="http://schemas.microsoft.com/office/drawing/2014/main" id="{4F90D158-AB8C-176C-3873-0C5278A866CB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58258" y="6871478"/>
            <a:ext cx="222863" cy="14065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A2BEDC2E-7413-8F79-53E3-05892B7B8CB5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46" y="6740290"/>
            <a:ext cx="328681" cy="32868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A8F1360-C6B1-66E3-27E0-492D7F68AC1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0" y="6815911"/>
            <a:ext cx="186753" cy="20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1F352D9-F909-BDCD-119C-0FEE4035034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9952">
            <a:off x="586479" y="6635337"/>
            <a:ext cx="94130" cy="27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raphic 44">
            <a:extLst>
              <a:ext uri="{FF2B5EF4-FFF2-40B4-BE49-F238E27FC236}">
                <a16:creationId xmlns:a16="http://schemas.microsoft.com/office/drawing/2014/main" id="{B665B39A-21C2-C385-F72F-E81F7EF8429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27353" y="5041795"/>
            <a:ext cx="221520" cy="145737"/>
          </a:xfrm>
          <a:prstGeom prst="rect">
            <a:avLst/>
          </a:prstGeom>
        </p:spPr>
      </p:pic>
      <p:pic>
        <p:nvPicPr>
          <p:cNvPr id="31" name="Graphic 43">
            <a:extLst>
              <a:ext uri="{FF2B5EF4-FFF2-40B4-BE49-F238E27FC236}">
                <a16:creationId xmlns:a16="http://schemas.microsoft.com/office/drawing/2014/main" id="{64254882-2D7F-9871-B80E-CCDAE33037C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44720" y="4218549"/>
            <a:ext cx="148621" cy="195330"/>
          </a:xfrm>
          <a:prstGeom prst="rect">
            <a:avLst/>
          </a:prstGeom>
        </p:spPr>
      </p:pic>
      <p:pic>
        <p:nvPicPr>
          <p:cNvPr id="32" name="Graphic 46">
            <a:extLst>
              <a:ext uri="{FF2B5EF4-FFF2-40B4-BE49-F238E27FC236}">
                <a16:creationId xmlns:a16="http://schemas.microsoft.com/office/drawing/2014/main" id="{F9DC2744-BCED-E36C-D33D-641EAAA1931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08272" y="3357222"/>
            <a:ext cx="221519" cy="11544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45ED3510-6460-11F6-8A1A-2697279969E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9952">
            <a:off x="5277150" y="2476842"/>
            <a:ext cx="94130" cy="27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2C8C215D-BD8B-D86E-CD28-EDCE3115085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9952">
            <a:off x="5277151" y="3352527"/>
            <a:ext cx="94130" cy="27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E568A84-4C87-C47F-DCFF-B531CB97698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9952">
            <a:off x="5277150" y="5042408"/>
            <a:ext cx="94130" cy="270569"/>
          </a:xfrm>
          <a:prstGeom prst="rect">
            <a:avLst/>
          </a:prstGeom>
        </p:spPr>
      </p:pic>
      <p:pic>
        <p:nvPicPr>
          <p:cNvPr id="38" name="Graphic 44">
            <a:extLst>
              <a:ext uri="{FF2B5EF4-FFF2-40B4-BE49-F238E27FC236}">
                <a16:creationId xmlns:a16="http://schemas.microsoft.com/office/drawing/2014/main" id="{5E70B450-DA33-4A5F-BF5A-911EBFF8C90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17725" y="2537105"/>
            <a:ext cx="221520" cy="145737"/>
          </a:xfrm>
          <a:prstGeom prst="rect">
            <a:avLst/>
          </a:prstGeom>
        </p:spPr>
      </p:pic>
      <p:pic>
        <p:nvPicPr>
          <p:cNvPr id="39" name="Graphic 44">
            <a:extLst>
              <a:ext uri="{FF2B5EF4-FFF2-40B4-BE49-F238E27FC236}">
                <a16:creationId xmlns:a16="http://schemas.microsoft.com/office/drawing/2014/main" id="{3F521386-07DC-2A00-B626-649D0B229A5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22668" y="3414942"/>
            <a:ext cx="221520" cy="1457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FA9F08-264E-ED62-891B-BE249CA323A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9952">
            <a:off x="5277151" y="4180929"/>
            <a:ext cx="94130" cy="270569"/>
          </a:xfrm>
          <a:prstGeom prst="rect">
            <a:avLst/>
          </a:prstGeom>
        </p:spPr>
      </p:pic>
      <p:pic>
        <p:nvPicPr>
          <p:cNvPr id="3" name="Graphic 50">
            <a:extLst>
              <a:ext uri="{FF2B5EF4-FFF2-40B4-BE49-F238E27FC236}">
                <a16:creationId xmlns:a16="http://schemas.microsoft.com/office/drawing/2014/main" id="{F2CB99D2-E1B1-FE20-6563-871D06D21665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28605" y="4232817"/>
            <a:ext cx="222863" cy="140654"/>
          </a:xfrm>
          <a:prstGeom prst="rect">
            <a:avLst/>
          </a:prstGeom>
        </p:spPr>
      </p:pic>
      <p:pic>
        <p:nvPicPr>
          <p:cNvPr id="11" name="Graphic 50">
            <a:extLst>
              <a:ext uri="{FF2B5EF4-FFF2-40B4-BE49-F238E27FC236}">
                <a16:creationId xmlns:a16="http://schemas.microsoft.com/office/drawing/2014/main" id="{325116DB-FA52-2075-1DAD-E1FD242E5062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14336" y="5046878"/>
            <a:ext cx="222863" cy="1406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34B53A-3715-43C7-984A-EB315A7622E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9952">
            <a:off x="5277149" y="5907160"/>
            <a:ext cx="94130" cy="270569"/>
          </a:xfrm>
          <a:prstGeom prst="rect">
            <a:avLst/>
          </a:prstGeom>
        </p:spPr>
      </p:pic>
      <p:pic>
        <p:nvPicPr>
          <p:cNvPr id="9" name="Graphic 42">
            <a:extLst>
              <a:ext uri="{FF2B5EF4-FFF2-40B4-BE49-F238E27FC236}">
                <a16:creationId xmlns:a16="http://schemas.microsoft.com/office/drawing/2014/main" id="{844963C6-91EE-5345-2FAE-3EA24BF278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43730" y="5948352"/>
            <a:ext cx="296226" cy="98742"/>
          </a:xfrm>
          <a:prstGeom prst="rect">
            <a:avLst/>
          </a:prstGeom>
        </p:spPr>
      </p:pic>
      <p:pic>
        <p:nvPicPr>
          <p:cNvPr id="12" name="Graphic 50">
            <a:extLst>
              <a:ext uri="{FF2B5EF4-FFF2-40B4-BE49-F238E27FC236}">
                <a16:creationId xmlns:a16="http://schemas.microsoft.com/office/drawing/2014/main" id="{42715F60-0569-B055-DA85-3A9328F6C2C0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22668" y="5878025"/>
            <a:ext cx="222863" cy="140654"/>
          </a:xfrm>
          <a:prstGeom prst="rect">
            <a:avLst/>
          </a:prstGeom>
        </p:spPr>
      </p:pic>
      <p:pic>
        <p:nvPicPr>
          <p:cNvPr id="13" name="Graphic 46">
            <a:extLst>
              <a:ext uri="{FF2B5EF4-FFF2-40B4-BE49-F238E27FC236}">
                <a16:creationId xmlns:a16="http://schemas.microsoft.com/office/drawing/2014/main" id="{297588F0-9A1B-11F0-3A04-514839E0338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97464" y="6080768"/>
            <a:ext cx="221519" cy="115440"/>
          </a:xfrm>
          <a:prstGeom prst="rect">
            <a:avLst/>
          </a:prstGeom>
        </p:spPr>
      </p:pic>
      <p:pic>
        <p:nvPicPr>
          <p:cNvPr id="14" name="Graphic 45">
            <a:extLst>
              <a:ext uri="{FF2B5EF4-FFF2-40B4-BE49-F238E27FC236}">
                <a16:creationId xmlns:a16="http://schemas.microsoft.com/office/drawing/2014/main" id="{EACEEFCD-DC08-A3A9-D108-7CB0CE5CFB0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21118" y="5948675"/>
            <a:ext cx="189435" cy="135311"/>
          </a:xfrm>
          <a:prstGeom prst="rect">
            <a:avLst/>
          </a:prstGeom>
        </p:spPr>
      </p:pic>
      <p:pic>
        <p:nvPicPr>
          <p:cNvPr id="15" name="Graphic 44">
            <a:extLst>
              <a:ext uri="{FF2B5EF4-FFF2-40B4-BE49-F238E27FC236}">
                <a16:creationId xmlns:a16="http://schemas.microsoft.com/office/drawing/2014/main" id="{DBDE218B-F79B-EAAB-3429-14EE32B7B39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05075" y="2426918"/>
            <a:ext cx="221520" cy="1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soneDepartmentTaxHTField0 xmlns="121b8297-5dfb-48d7-a15a-6f28ac81ccfe">
      <Terms xmlns="http://schemas.microsoft.com/office/infopath/2007/PartnerControls"/>
    </bsoneDepartmentTaxHTField0>
    <bsoneLegalEntityTaxHTField0 xmlns="121b8297-5dfb-48d7-a15a-6f28ac81cc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GMOS</TermName>
          <TermId xmlns="http://schemas.microsoft.com/office/infopath/2007/PartnerControls">734a8e04-c929-41f8-8eac-705176bc2b32</TermId>
        </TermInfo>
      </Terms>
    </bsoneLegalEntityTaxHTField0>
    <TaxCatchAll xmlns="121b8297-5dfb-48d7-a15a-6f28ac81ccfe">
      <Value>2</Value>
      <Value>1</Value>
    </TaxCatchAll>
    <bsoneLanguagesTaxHTField0 xmlns="121b8297-5dfb-48d7-a15a-6f28ac81ccfe">
      <Terms xmlns="http://schemas.microsoft.com/office/infopath/2007/PartnerControls"/>
    </bsoneLanguagesTaxHTField0>
    <bsoneInformationChannelsTaxHTField0 xmlns="121b8297-5dfb-48d7-a15a-6f28ac81ccfe">
      <Terms xmlns="http://schemas.microsoft.com/office/infopath/2007/PartnerControls"/>
    </bsoneInformationChannelsTaxHTField0>
    <bsoneCostCenterTaxHTField0 xmlns="121b8297-5dfb-48d7-a15a-6f28ac81cc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262 - Leitung Gastro (0090000)</TermName>
          <TermId xmlns="http://schemas.microsoft.com/office/infopath/2007/PartnerControls">e667a482-056e-429f-9144-33684a46c98d</TermId>
        </TermInfo>
      </Terms>
    </bsoneCostCenterTaxHTField0>
    <bsoneInformationTopicsTaxHTField0 xmlns="121b8297-5dfb-48d7-a15a-6f28ac81ccfe">
      <Terms xmlns="http://schemas.microsoft.com/office/infopath/2007/PartnerControls"/>
    </bsoneInformationTopicsTaxHTField0>
    <bsoneInformationTypeTaxHTField0 xmlns="121b8297-5dfb-48d7-a15a-6f28ac81ccfe">
      <Terms xmlns="http://schemas.microsoft.com/office/infopath/2007/PartnerControls"/>
    </bsoneInformationTypeTaxHTField0>
    <bsoneDocumentTypeTaxHTField0 xmlns="121b8297-5dfb-48d7-a15a-6f28ac81ccfe">
      <Terms xmlns="http://schemas.microsoft.com/office/infopath/2007/PartnerControls"/>
    </bsoneDocumentTypeTaxHTField0>
    <Azperk xmlns="64d005de-dc4e-4de6-9418-3a3a0761bd32" xsi:nil="true"/>
    <lcf76f155ced4ddcb4097134ff3c332f xmlns="64d005de-dc4e-4de6-9418-3a3a0761bd3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A3EFC79545414B83D32A2DA3227AD3" ma:contentTypeVersion="27" ma:contentTypeDescription="Create a new document." ma:contentTypeScope="" ma:versionID="65f448ab38588062630694648959d160">
  <xsd:schema xmlns:xsd="http://www.w3.org/2001/XMLSchema" xmlns:xs="http://www.w3.org/2001/XMLSchema" xmlns:p="http://schemas.microsoft.com/office/2006/metadata/properties" xmlns:ns2="121b8297-5dfb-48d7-a15a-6f28ac81ccfe" xmlns:ns3="64d005de-dc4e-4de6-9418-3a3a0761bd32" targetNamespace="http://schemas.microsoft.com/office/2006/metadata/properties" ma:root="true" ma:fieldsID="7256e3c7e41199c9b43cf4a2be3230b5" ns2:_="" ns3:_="">
    <xsd:import namespace="121b8297-5dfb-48d7-a15a-6f28ac81ccfe"/>
    <xsd:import namespace="64d005de-dc4e-4de6-9418-3a3a0761bd32"/>
    <xsd:element name="properties">
      <xsd:complexType>
        <xsd:sequence>
          <xsd:element name="documentManagement">
            <xsd:complexType>
              <xsd:all>
                <xsd:element ref="ns2:bsoneLegalEntityTaxHTField0" minOccurs="0"/>
                <xsd:element ref="ns2:bsoneLanguagesTaxHTField0" minOccurs="0"/>
                <xsd:element ref="ns2:bsoneInformationChannelsTaxHTField0" minOccurs="0"/>
                <xsd:element ref="ns2:bsoneInformationTypeTaxHTField0" minOccurs="0"/>
                <xsd:element ref="ns2:bsoneCostCenterTaxHTField0" minOccurs="0"/>
                <xsd:element ref="ns2:bsoneDepartmentTaxHTField0" minOccurs="0"/>
                <xsd:element ref="ns2:bsoneInformationTopicsTaxHTField0" minOccurs="0"/>
                <xsd:element ref="ns2:bsoneDocumentTypeTaxHTField0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Azperk" minOccurs="0"/>
                <xsd:element ref="ns3:MediaServiceDateTaken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1b8297-5dfb-48d7-a15a-6f28ac81ccfe" elementFormDefault="qualified">
    <xsd:import namespace="http://schemas.microsoft.com/office/2006/documentManagement/types"/>
    <xsd:import namespace="http://schemas.microsoft.com/office/infopath/2007/PartnerControls"/>
    <xsd:element name="bsoneLegalEntityTaxHTField0" ma:index="8" nillable="true" ma:taxonomy="true" ma:internalName="bsoneLegalEntityTaxHTField0" ma:taxonomyFieldName="bsoneLegalEntity" ma:displayName="Legal Entity" ma:default="1;#GMOS|734a8e04-c929-41f8-8eac-705176bc2b32" ma:fieldId="{c3463796-f5c3-4497-9f41-d3600b36422c}" ma:sspId="e346e7db-a292-4863-a434-38aa85db710b" ma:termSetId="c7decc96-2940-457e-b1db-cadf210d88c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soneLanguagesTaxHTField0" ma:index="9" nillable="true" ma:taxonomy="true" ma:internalName="bsoneLanguagesTaxHTField0" ma:taxonomyFieldName="bsoneLanguages" ma:displayName="Languages" ma:default="" ma:fieldId="{8ff75c4c-6792-4e19-a013-a4cd27bfdcf2}" ma:taxonomyMulti="true" ma:sspId="e346e7db-a292-4863-a434-38aa85db710b" ma:termSetId="07ae8f6a-da8e-404a-a2a1-856505cac3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soneInformationChannelsTaxHTField0" ma:index="10" nillable="true" ma:taxonomy="true" ma:internalName="bsoneInformationChannelsTaxHTField0" ma:taxonomyFieldName="bsoneInformationChannels" ma:displayName="Information Channels" ma:default="" ma:fieldId="{67c5601b-34cd-49bb-8ae4-c92367310ea9}" ma:taxonomyMulti="true" ma:sspId="e346e7db-a292-4863-a434-38aa85db710b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soneInformationTypeTaxHTField0" ma:index="11" nillable="true" ma:taxonomy="true" ma:internalName="bsoneInformationTypeTaxHTField0" ma:taxonomyFieldName="bsoneInformationType" ma:displayName="Information Type" ma:default="" ma:fieldId="{11af7ac5-c6e0-49fb-8d6d-c21b2779ddf2}" ma:taxonomyMulti="true" ma:sspId="e346e7db-a292-4863-a434-38aa85db710b" ma:termSetId="0446324d-7859-43d8-a20c-52d0b26896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soneCostCenterTaxHTField0" ma:index="12" nillable="true" ma:taxonomy="true" ma:internalName="bsoneCostCenterTaxHTField0" ma:taxonomyFieldName="bsoneCostCenter" ma:displayName="Cost Center" ma:default="2;#262 - Leitung Gastro (0090000)|e667a482-056e-429f-9144-33684a46c98d" ma:fieldId="{b706bbf6-38d8-46fc-bf6b-b8409228c1de}" ma:sspId="e346e7db-a292-4863-a434-38aa85db710b" ma:termSetId="eb1fcef3-9185-4f77-8bf5-009813f76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soneDepartmentTaxHTField0" ma:index="13" nillable="true" ma:taxonomy="true" ma:internalName="bsoneDepartmentTaxHTField0" ma:taxonomyFieldName="bsoneDepartment" ma:displayName="Department" ma:default="" ma:fieldId="{e3747957-54b3-4ad8-a0ed-d523cb1d7f9a}" ma:sspId="e346e7db-a292-4863-a434-38aa85db710b" ma:termSetId="0ea635cc-8428-4eec-a321-f116b2c2a45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soneInformationTopicsTaxHTField0" ma:index="14" nillable="true" ma:taxonomy="true" ma:internalName="bsoneInformationTopicsTaxHTField0" ma:taxonomyFieldName="bsoneInformationTopics" ma:displayName="Information Topics" ma:default="" ma:fieldId="{09664584-eef2-4a28-9170-3277abc530b4}" ma:taxonomyMulti="true" ma:sspId="e346e7db-a292-4863-a434-38aa85db710b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soneDocumentTypeTaxHTField0" ma:index="15" nillable="true" ma:taxonomy="true" ma:internalName="bsoneDocumentTypeTaxHTField0" ma:taxonomyFieldName="bsoneDocumentType" ma:displayName="Document Type" ma:default="" ma:fieldId="{a72882cf-d0b9-407f-a52c-d3268d923569}" ma:sspId="e346e7db-a292-4863-a434-38aa85db710b" ma:termSetId="16e4ab2c-0d98-4e36-bcc4-fcf671e0b8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aeef1fc7-3a05-4bdd-bc54-835d8cc7f65d}" ma:internalName="TaxCatchAll" ma:showField="CatchAllData" ma:web="121b8297-5dfb-48d7-a15a-6f28ac81c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005de-dc4e-4de6-9418-3a3a0761b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zperk" ma:index="28" nillable="true" ma:displayName="Azperk" ma:format="Dropdown" ma:internalName="Azperk">
      <xsd:simpleType>
        <xsd:restriction base="dms:Text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e346e7db-a292-4863-a434-38aa85db71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BE14A2-299F-4293-8C22-30317EEBCC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E7AE93-39A7-4AA3-8E4B-5E033CC547F4}">
  <ds:schemaRefs>
    <ds:schemaRef ds:uri="http://purl.org/dc/elements/1.1/"/>
    <ds:schemaRef ds:uri="64d005de-dc4e-4de6-9418-3a3a0761bd3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121b8297-5dfb-48d7-a15a-6f28ac81ccf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588CE0-E8DB-469C-8880-233A69C910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1b8297-5dfb-48d7-a15a-6f28ac81ccfe"/>
    <ds:schemaRef ds:uri="64d005de-dc4e-4de6-9418-3a3a0761bd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bad0d50-9cbb-471c-bae7-38b20ec0f1f9}" enabled="1" method="Standard" siteId="{35aa8c5b-ac0a-4b15-9788-ff6dfa22901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349</Words>
  <Application>Microsoft Office PowerPoint</Application>
  <PresentationFormat>Benutzerdefiniert</PresentationFormat>
  <Paragraphs>136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Helvetica</vt:lpstr>
      <vt:lpstr>Maax</vt:lpstr>
      <vt:lpstr>Ourense Brush</vt:lpstr>
      <vt:lpstr>Syntax Com</vt:lpstr>
      <vt:lpstr>Syntax Com Roman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MENÜPLAN  GRILLSTATION</dc:title>
  <dc:creator>Jovana Markovic | FolienWerke GmbH</dc:creator>
  <cp:lastModifiedBy>Artho, Christian-GMOS</cp:lastModifiedBy>
  <cp:revision>152</cp:revision>
  <cp:lastPrinted>2026-01-05T07:55:59Z</cp:lastPrinted>
  <dcterms:created xsi:type="dcterms:W3CDTF">2019-05-01T19:50:54Z</dcterms:created>
  <dcterms:modified xsi:type="dcterms:W3CDTF">2026-01-28T08:23:16Z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0x0101009CA3EFC79545414B83D32A2DA3227AD3</vt:lpwstr>
  </property>
  <property fmtid="{D5CDD505-2E9C-101B-9397-08002B2CF9AE}" pid="3" name="Order">
    <vt:r8>94400</vt:r8>
  </property>
  <property fmtid="{D5CDD505-2E9C-101B-9397-08002B2CF9AE}" pid="4" name="bsoneInformationType">
    <vt:lpwstr/>
  </property>
  <property fmtid="{D5CDD505-2E9C-101B-9397-08002B2CF9AE}" pid="5" name="bsoneInformationTopics">
    <vt:lpwstr/>
  </property>
  <property fmtid="{D5CDD505-2E9C-101B-9397-08002B2CF9AE}" pid="6" name="bsoneDocumentType">
    <vt:lpwstr/>
  </property>
  <property fmtid="{D5CDD505-2E9C-101B-9397-08002B2CF9AE}" pid="7" name="bsoneLanguages">
    <vt:lpwstr/>
  </property>
  <property fmtid="{D5CDD505-2E9C-101B-9397-08002B2CF9AE}" pid="8" name="bsoneLegalEntity">
    <vt:lpwstr>1;#GMOS|734a8e04-c929-41f8-8eac-705176bc2b32</vt:lpwstr>
  </property>
  <property fmtid="{D5CDD505-2E9C-101B-9397-08002B2CF9AE}" pid="9" name="bsoneCostCenter">
    <vt:lpwstr>2;#262 - Leitung Gastro (0090000)|e667a482-056e-429f-9144-33684a46c98d</vt:lpwstr>
  </property>
  <property fmtid="{D5CDD505-2E9C-101B-9397-08002B2CF9AE}" pid="10" name="bsoneInformationChannels">
    <vt:lpwstr/>
  </property>
  <property fmtid="{D5CDD505-2E9C-101B-9397-08002B2CF9AE}" pid="11" name="bsoneDepartment">
    <vt:lpwstr/>
  </property>
  <property fmtid="{D5CDD505-2E9C-101B-9397-08002B2CF9AE}" pid="12" name="MediaServiceImageTags">
    <vt:lpwstr/>
  </property>
</Properties>
</file>